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5" r:id="rId5"/>
    <p:sldId id="259" r:id="rId6"/>
    <p:sldId id="262" r:id="rId7"/>
    <p:sldId id="263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F69"/>
    <a:srgbClr val="EBE6C9"/>
    <a:srgbClr val="E1B6B7"/>
    <a:srgbClr val="00B0F0"/>
    <a:srgbClr val="D29292"/>
    <a:srgbClr val="0070C0"/>
    <a:srgbClr val="EE8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09:23.0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4T12:09:25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54 106,'3'0,"-1"0,1 0,0 0,-1 0,1 1,0-1,-1 1,1 0,-1 0,1 0,-1 0,1 0,-1 0,0 1,1-1,-1 1,0-1,0 1,0 0,0 0,-1 0,1 0,0 0,-1 1,0-1,1 0,-1 1,0-1,0 1,0-1,0 1,0 3,4 22,0 0,-2 0,-1 0,-3 57,0-45,1-31,-3 36,3-43,-1 0,1 0,-1 0,1 0,-1 0,1 0,-1 0,0 0,0-1,0 1,0 0,0-1,0 1,-1 0,1-1,-1 0,1 1,-3 1,3-3,0 0,0 1,0-1,0 0,0 0,0 0,0 0,0 0,0 0,0 0,0 0,0-1,0 1,-1 0,1-1,1 1,-1 0,0-1,0 0,0 1,0-1,0 1,0-1,0 0,0-1,-21-22,20 22,-5-9,0 0,0 0,1-1,1 0,0 0,0 0,1 0,1-1,0 0,-1-18,0-15,5-74,0 78,-1 31,0 6,-1 0,1 0,0 0,1 0,-1 1,1-1,0 0,1 0,-1 1,1-1,-1 1,1-1,4-5,5 2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A64A0-EB6B-85F0-7460-6CFCA99E6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Guinguette fermière </a:t>
            </a:r>
            <a:br>
              <a:rPr lang="fr-FR" dirty="0"/>
            </a:br>
            <a:r>
              <a:rPr lang="fr-FR" dirty="0"/>
              <a:t>2026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7C582D-BFB7-CC0F-6C8E-DF7878049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Présentation  AU Conseil Municipal du 18 mai  </a:t>
            </a:r>
          </a:p>
        </p:txBody>
      </p:sp>
    </p:spTree>
    <p:extLst>
      <p:ext uri="{BB962C8B-B14F-4D97-AF65-F5344CB8AC3E}">
        <p14:creationId xmlns:p14="http://schemas.microsoft.com/office/powerpoint/2010/main" val="133263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680E4-814E-124E-8B91-2FC4C579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66" y="0"/>
            <a:ext cx="10396882" cy="1151965"/>
          </a:xfrm>
        </p:spPr>
        <p:txBody>
          <a:bodyPr/>
          <a:lstStyle/>
          <a:p>
            <a:r>
              <a:rPr lang="fr-FR" dirty="0"/>
              <a:t>Guinguette fermière 2026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CC336-1D7F-5CEB-EFD1-D313DEE9F6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Les éléments clef</a:t>
            </a:r>
            <a:endParaRPr lang="fr-FR" sz="4000" dirty="0">
              <a:solidFill>
                <a:srgbClr val="FF0000"/>
              </a:solidFill>
            </a:endParaRPr>
          </a:p>
          <a:p>
            <a:pPr lvl="1"/>
            <a:r>
              <a:rPr lang="fr-FR" sz="4000" dirty="0"/>
              <a:t>Date : </a:t>
            </a:r>
            <a:r>
              <a:rPr lang="fr-FR" sz="4000" dirty="0">
                <a:latin typeface="Aptos Display" panose="020B0004020202020204" pitchFamily="34" charset="0"/>
              </a:rPr>
              <a:t>Mercredi 29 Juillet </a:t>
            </a:r>
          </a:p>
          <a:p>
            <a:pPr lvl="1"/>
            <a:r>
              <a:rPr lang="fr-FR" sz="4000" dirty="0"/>
              <a:t>Horaire : </a:t>
            </a:r>
            <a:r>
              <a:rPr lang="fr-FR" sz="4000" dirty="0">
                <a:latin typeface="Aptos Display" panose="020B0004020202020204" pitchFamily="34" charset="0"/>
              </a:rPr>
              <a:t>16h – 22H00</a:t>
            </a:r>
          </a:p>
          <a:p>
            <a:pPr lvl="1"/>
            <a:r>
              <a:rPr lang="fr-FR" sz="4000" dirty="0">
                <a:latin typeface="+mj-lt"/>
              </a:rPr>
              <a:t>Nombre d’exposants : </a:t>
            </a:r>
            <a:r>
              <a:rPr lang="fr-FR" sz="4000" dirty="0">
                <a:latin typeface="Aptos Display" panose="020B0004020202020204" pitchFamily="34" charset="0"/>
              </a:rPr>
              <a:t>50 environ</a:t>
            </a:r>
            <a:endParaRPr lang="fr-FR" sz="4000" dirty="0">
              <a:solidFill>
                <a:srgbClr val="FF0000"/>
              </a:solidFill>
              <a:latin typeface="Aptos Display" panose="020B0004020202020204" pitchFamily="34" charset="0"/>
            </a:endParaRPr>
          </a:p>
          <a:p>
            <a:pPr lvl="1"/>
            <a:endParaRPr lang="fr-FR" sz="4000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53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BACF515-EAA2-C9D1-0791-F914828ADCAB}"/>
              </a:ext>
            </a:extLst>
          </p:cNvPr>
          <p:cNvSpPr txBox="1"/>
          <p:nvPr/>
        </p:nvSpPr>
        <p:spPr>
          <a:xfrm>
            <a:off x="8576631" y="3781428"/>
            <a:ext cx="103769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2026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B78B54-3DBF-5FC5-7FA0-9A7238844600}"/>
              </a:ext>
            </a:extLst>
          </p:cNvPr>
          <p:cNvSpPr txBox="1">
            <a:spLocks/>
          </p:cNvSpPr>
          <p:nvPr/>
        </p:nvSpPr>
        <p:spPr>
          <a:xfrm>
            <a:off x="8455631" y="43693"/>
            <a:ext cx="2650734" cy="1918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Guinguette fermière </a:t>
            </a:r>
            <a:br>
              <a:rPr lang="fr-FR" sz="4000" dirty="0"/>
            </a:br>
            <a:r>
              <a:rPr lang="fr-FR" sz="4000" dirty="0"/>
              <a:t>2026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7E0C243F-0065-A256-4C51-E5EE9C98E79D}"/>
              </a:ext>
            </a:extLst>
          </p:cNvPr>
          <p:cNvSpPr txBox="1">
            <a:spLocks/>
          </p:cNvSpPr>
          <p:nvPr/>
        </p:nvSpPr>
        <p:spPr>
          <a:xfrm>
            <a:off x="8262211" y="2060684"/>
            <a:ext cx="2844154" cy="5375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Localisation:</a:t>
            </a:r>
          </a:p>
          <a:p>
            <a:pPr marL="0" indent="0">
              <a:buNone/>
            </a:pPr>
            <a:r>
              <a:rPr lang="fr-FR" sz="3200" dirty="0"/>
              <a:t> </a:t>
            </a:r>
          </a:p>
        </p:txBody>
      </p:sp>
      <p:pic>
        <p:nvPicPr>
          <p:cNvPr id="13" name="Image 12" descr="The image shows a well-organized parking lot with several buildings, including a round structure and houses, all situated on a neatly laid-out street.&#10;&#10;Le contenu généré par l’IA peut être incorrect.">
            <a:extLst>
              <a:ext uri="{FF2B5EF4-FFF2-40B4-BE49-F238E27FC236}">
                <a16:creationId xmlns:a16="http://schemas.microsoft.com/office/drawing/2014/main" id="{1D1C4573-AAF3-6CF7-096A-42F2F98F8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83" y="238743"/>
            <a:ext cx="8181148" cy="6380513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4BBD9FA9-05FC-CE55-CD30-8998C6182CB1}"/>
              </a:ext>
            </a:extLst>
          </p:cNvPr>
          <p:cNvSpPr/>
          <p:nvPr/>
        </p:nvSpPr>
        <p:spPr>
          <a:xfrm>
            <a:off x="2185416" y="813816"/>
            <a:ext cx="5157216" cy="5715000"/>
          </a:xfrm>
          <a:custGeom>
            <a:avLst/>
            <a:gdLst>
              <a:gd name="csX0" fmla="*/ 2295144 w 5157216"/>
              <a:gd name="csY0" fmla="*/ 0 h 5715000"/>
              <a:gd name="csX1" fmla="*/ 2093976 w 5157216"/>
              <a:gd name="csY1" fmla="*/ 64008 h 5715000"/>
              <a:gd name="csX2" fmla="*/ 2688336 w 5157216"/>
              <a:gd name="csY2" fmla="*/ 1810512 h 5715000"/>
              <a:gd name="csX3" fmla="*/ 1847088 w 5157216"/>
              <a:gd name="csY3" fmla="*/ 2313432 h 5715000"/>
              <a:gd name="csX4" fmla="*/ 1380744 w 5157216"/>
              <a:gd name="csY4" fmla="*/ 1819656 h 5715000"/>
              <a:gd name="csX5" fmla="*/ 0 w 5157216"/>
              <a:gd name="csY5" fmla="*/ 3566160 h 5715000"/>
              <a:gd name="csX6" fmla="*/ 1618488 w 5157216"/>
              <a:gd name="csY6" fmla="*/ 3968496 h 5715000"/>
              <a:gd name="csX7" fmla="*/ 1664208 w 5157216"/>
              <a:gd name="csY7" fmla="*/ 4398264 h 5715000"/>
              <a:gd name="csX8" fmla="*/ 5120640 w 5157216"/>
              <a:gd name="csY8" fmla="*/ 5715000 h 5715000"/>
              <a:gd name="csX9" fmla="*/ 5157216 w 5157216"/>
              <a:gd name="csY9" fmla="*/ 4261104 h 5715000"/>
              <a:gd name="csX10" fmla="*/ 3886200 w 5157216"/>
              <a:gd name="csY10" fmla="*/ 3355848 h 5715000"/>
              <a:gd name="csX11" fmla="*/ 2944368 w 5157216"/>
              <a:gd name="csY11" fmla="*/ 1938528 h 5715000"/>
              <a:gd name="csX12" fmla="*/ 2295144 w 5157216"/>
              <a:gd name="csY12" fmla="*/ 0 h 5715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5157216" h="5715000">
                <a:moveTo>
                  <a:pt x="2295144" y="0"/>
                </a:moveTo>
                <a:lnTo>
                  <a:pt x="2093976" y="64008"/>
                </a:lnTo>
                <a:lnTo>
                  <a:pt x="2688336" y="1810512"/>
                </a:lnTo>
                <a:lnTo>
                  <a:pt x="1847088" y="2313432"/>
                </a:lnTo>
                <a:lnTo>
                  <a:pt x="1380744" y="1819656"/>
                </a:lnTo>
                <a:lnTo>
                  <a:pt x="0" y="3566160"/>
                </a:lnTo>
                <a:lnTo>
                  <a:pt x="1618488" y="3968496"/>
                </a:lnTo>
                <a:lnTo>
                  <a:pt x="1664208" y="4398264"/>
                </a:lnTo>
                <a:lnTo>
                  <a:pt x="5120640" y="5715000"/>
                </a:lnTo>
                <a:lnTo>
                  <a:pt x="5157216" y="4261104"/>
                </a:lnTo>
                <a:lnTo>
                  <a:pt x="3886200" y="3355848"/>
                </a:lnTo>
                <a:lnTo>
                  <a:pt x="2944368" y="1938528"/>
                </a:lnTo>
                <a:lnTo>
                  <a:pt x="2295144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51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he image shows a small, well-organized town with a mix of residential buildings, a curved road, and a parking area.&#10;&#10;Le contenu généré par l’IA peut être incorrect.">
            <a:extLst>
              <a:ext uri="{FF2B5EF4-FFF2-40B4-BE49-F238E27FC236}">
                <a16:creationId xmlns:a16="http://schemas.microsoft.com/office/drawing/2014/main" id="{39A948DD-8237-66AB-E4EF-23336A73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5" y="250866"/>
            <a:ext cx="7325501" cy="6259662"/>
          </a:xfrm>
          <a:prstGeom prst="rect">
            <a:avLst/>
          </a:prstGeom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CEEC99BC-1724-6811-CD6B-D808DCDB22B4}"/>
              </a:ext>
            </a:extLst>
          </p:cNvPr>
          <p:cNvSpPr txBox="1">
            <a:spLocks/>
          </p:cNvSpPr>
          <p:nvPr/>
        </p:nvSpPr>
        <p:spPr>
          <a:xfrm>
            <a:off x="8088760" y="514052"/>
            <a:ext cx="2844154" cy="35354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Blocage de la route </a:t>
            </a:r>
          </a:p>
          <a:p>
            <a:r>
              <a:rPr lang="fr-FR" sz="3200" dirty="0"/>
              <a:t>Passage des camion possible si besoin</a:t>
            </a:r>
          </a:p>
          <a:p>
            <a:r>
              <a:rPr lang="fr-FR" sz="3200" dirty="0"/>
              <a:t>Mise en place d’une déviation </a:t>
            </a:r>
          </a:p>
          <a:p>
            <a:pPr marL="0" indent="0">
              <a:buNone/>
            </a:pPr>
            <a:r>
              <a:rPr lang="fr-FR" sz="32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A8E603DF-7A72-2822-B520-2AEB51891D9F}"/>
                  </a:ext>
                </a:extLst>
              </p14:cNvPr>
              <p14:cNvContentPartPr/>
              <p14:nvPr/>
            </p14:nvContentPartPr>
            <p14:xfrm>
              <a:off x="1599984" y="3172824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A8E603DF-7A72-2822-B520-2AEB51891D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5984" y="306482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AEADE78D-1B66-A8E1-A731-27E467FDAA1A}"/>
                  </a:ext>
                </a:extLst>
              </p14:cNvPr>
              <p14:cNvContentPartPr/>
              <p14:nvPr/>
            </p14:nvContentPartPr>
            <p14:xfrm>
              <a:off x="1580544" y="3134664"/>
              <a:ext cx="48960" cy="17460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AEADE78D-1B66-A8E1-A731-27E467FDAA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6544" y="3027024"/>
                <a:ext cx="15660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4E33A7B9-39D2-B875-EEAC-4F9138E9069B}"/>
              </a:ext>
            </a:extLst>
          </p:cNvPr>
          <p:cNvGrpSpPr/>
          <p:nvPr/>
        </p:nvGrpSpPr>
        <p:grpSpPr>
          <a:xfrm>
            <a:off x="3607413" y="3542004"/>
            <a:ext cx="603504" cy="630936"/>
            <a:chOff x="3300984" y="3657600"/>
            <a:chExt cx="603504" cy="630936"/>
          </a:xfrm>
        </p:grpSpPr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id="{72FDAE68-F216-8CDD-CF59-8EDA61E94913}"/>
                </a:ext>
              </a:extLst>
            </p:cNvPr>
            <p:cNvSpPr/>
            <p:nvPr/>
          </p:nvSpPr>
          <p:spPr>
            <a:xfrm>
              <a:off x="3300984" y="3657600"/>
              <a:ext cx="603504" cy="63093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igne Moins 12">
              <a:extLst>
                <a:ext uri="{FF2B5EF4-FFF2-40B4-BE49-F238E27FC236}">
                  <a16:creationId xmlns:a16="http://schemas.microsoft.com/office/drawing/2014/main" id="{C95A8FB5-C0DD-2B66-4101-837ACE3AA694}"/>
                </a:ext>
              </a:extLst>
            </p:cNvPr>
            <p:cNvSpPr/>
            <p:nvPr/>
          </p:nvSpPr>
          <p:spPr>
            <a:xfrm>
              <a:off x="3383280" y="3781044"/>
              <a:ext cx="429768" cy="384048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0B23AAE-591F-D77E-FBC7-B695325C636E}"/>
              </a:ext>
            </a:extLst>
          </p:cNvPr>
          <p:cNvGrpSpPr/>
          <p:nvPr/>
        </p:nvGrpSpPr>
        <p:grpSpPr>
          <a:xfrm>
            <a:off x="1327752" y="2906496"/>
            <a:ext cx="603504" cy="630936"/>
            <a:chOff x="3300984" y="3657600"/>
            <a:chExt cx="603504" cy="630936"/>
          </a:xfrm>
        </p:grpSpPr>
        <p:sp>
          <p:nvSpPr>
            <p:cNvPr id="16" name="Organigramme : Connecteur 15">
              <a:extLst>
                <a:ext uri="{FF2B5EF4-FFF2-40B4-BE49-F238E27FC236}">
                  <a16:creationId xmlns:a16="http://schemas.microsoft.com/office/drawing/2014/main" id="{01EB257A-D307-93D0-5347-91CD07C78E71}"/>
                </a:ext>
              </a:extLst>
            </p:cNvPr>
            <p:cNvSpPr/>
            <p:nvPr/>
          </p:nvSpPr>
          <p:spPr>
            <a:xfrm>
              <a:off x="3300984" y="3657600"/>
              <a:ext cx="603504" cy="63093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igne Moins 16">
              <a:extLst>
                <a:ext uri="{FF2B5EF4-FFF2-40B4-BE49-F238E27FC236}">
                  <a16:creationId xmlns:a16="http://schemas.microsoft.com/office/drawing/2014/main" id="{DA2D1714-3DC9-8DF8-6546-5CEBF6B9A9CC}"/>
                </a:ext>
              </a:extLst>
            </p:cNvPr>
            <p:cNvSpPr/>
            <p:nvPr/>
          </p:nvSpPr>
          <p:spPr>
            <a:xfrm>
              <a:off x="3383280" y="3781044"/>
              <a:ext cx="429768" cy="384048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EF4EA0E3-3A51-C57C-1F26-395BC124C2BB}"/>
              </a:ext>
            </a:extLst>
          </p:cNvPr>
          <p:cNvSpPr/>
          <p:nvPr/>
        </p:nvSpPr>
        <p:spPr>
          <a:xfrm>
            <a:off x="777240" y="3026664"/>
            <a:ext cx="5641848" cy="3273552"/>
          </a:xfrm>
          <a:custGeom>
            <a:avLst/>
            <a:gdLst>
              <a:gd name="csX0" fmla="*/ 0 w 5641848"/>
              <a:gd name="csY0" fmla="*/ 0 h 3273552"/>
              <a:gd name="csX1" fmla="*/ 18288 w 5641848"/>
              <a:gd name="csY1" fmla="*/ 438912 h 3273552"/>
              <a:gd name="csX2" fmla="*/ 2350008 w 5641848"/>
              <a:gd name="csY2" fmla="*/ 2432304 h 3273552"/>
              <a:gd name="csX3" fmla="*/ 3035808 w 5641848"/>
              <a:gd name="csY3" fmla="*/ 2487168 h 3273552"/>
              <a:gd name="csX4" fmla="*/ 4462272 w 5641848"/>
              <a:gd name="csY4" fmla="*/ 3264408 h 3273552"/>
              <a:gd name="csX5" fmla="*/ 5212080 w 5641848"/>
              <a:gd name="csY5" fmla="*/ 3273552 h 3273552"/>
              <a:gd name="csX6" fmla="*/ 5596128 w 5641848"/>
              <a:gd name="csY6" fmla="*/ 2688336 h 3273552"/>
              <a:gd name="csX7" fmla="*/ 5641848 w 5641848"/>
              <a:gd name="csY7" fmla="*/ 1938528 h 3273552"/>
              <a:gd name="csX8" fmla="*/ 5641848 w 5641848"/>
              <a:gd name="csY8" fmla="*/ 1929384 h 32735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41848" h="3273552">
                <a:moveTo>
                  <a:pt x="0" y="0"/>
                </a:moveTo>
                <a:lnTo>
                  <a:pt x="18288" y="438912"/>
                </a:lnTo>
                <a:lnTo>
                  <a:pt x="2350008" y="2432304"/>
                </a:lnTo>
                <a:lnTo>
                  <a:pt x="3035808" y="2487168"/>
                </a:lnTo>
                <a:lnTo>
                  <a:pt x="4462272" y="3264408"/>
                </a:lnTo>
                <a:lnTo>
                  <a:pt x="5212080" y="3273552"/>
                </a:lnTo>
                <a:lnTo>
                  <a:pt x="5596128" y="2688336"/>
                </a:lnTo>
                <a:lnTo>
                  <a:pt x="5641848" y="1938528"/>
                </a:lnTo>
                <a:lnTo>
                  <a:pt x="5641848" y="1929384"/>
                </a:lnTo>
              </a:path>
            </a:pathLst>
          </a:custGeom>
          <a:noFill/>
          <a:ln w="66675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B0C48D2-481B-80EE-1BF6-EC840CC10EE2}"/>
              </a:ext>
            </a:extLst>
          </p:cNvPr>
          <p:cNvGrpSpPr/>
          <p:nvPr/>
        </p:nvGrpSpPr>
        <p:grpSpPr>
          <a:xfrm>
            <a:off x="5283570" y="3198307"/>
            <a:ext cx="603504" cy="630936"/>
            <a:chOff x="3300984" y="3657600"/>
            <a:chExt cx="603504" cy="630936"/>
          </a:xfrm>
        </p:grpSpPr>
        <p:sp>
          <p:nvSpPr>
            <p:cNvPr id="22" name="Organigramme : Connecteur 21">
              <a:extLst>
                <a:ext uri="{FF2B5EF4-FFF2-40B4-BE49-F238E27FC236}">
                  <a16:creationId xmlns:a16="http://schemas.microsoft.com/office/drawing/2014/main" id="{88A0D126-194D-F0CA-8C00-412223CB5FD3}"/>
                </a:ext>
              </a:extLst>
            </p:cNvPr>
            <p:cNvSpPr/>
            <p:nvPr/>
          </p:nvSpPr>
          <p:spPr>
            <a:xfrm>
              <a:off x="3300984" y="3657600"/>
              <a:ext cx="603504" cy="63093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igne Moins 22">
              <a:extLst>
                <a:ext uri="{FF2B5EF4-FFF2-40B4-BE49-F238E27FC236}">
                  <a16:creationId xmlns:a16="http://schemas.microsoft.com/office/drawing/2014/main" id="{04611199-19D5-F83E-F4B0-08D211705431}"/>
                </a:ext>
              </a:extLst>
            </p:cNvPr>
            <p:cNvSpPr/>
            <p:nvPr/>
          </p:nvSpPr>
          <p:spPr>
            <a:xfrm>
              <a:off x="3383280" y="3781044"/>
              <a:ext cx="429768" cy="384048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4AC840B-F460-EA73-CA62-F9BE6CDD29A7}"/>
              </a:ext>
            </a:extLst>
          </p:cNvPr>
          <p:cNvGrpSpPr/>
          <p:nvPr/>
        </p:nvGrpSpPr>
        <p:grpSpPr>
          <a:xfrm>
            <a:off x="2899598" y="1870250"/>
            <a:ext cx="603504" cy="630936"/>
            <a:chOff x="3300984" y="3657600"/>
            <a:chExt cx="603504" cy="630936"/>
          </a:xfrm>
        </p:grpSpPr>
        <p:sp>
          <p:nvSpPr>
            <p:cNvPr id="25" name="Organigramme : Connecteur 24">
              <a:extLst>
                <a:ext uri="{FF2B5EF4-FFF2-40B4-BE49-F238E27FC236}">
                  <a16:creationId xmlns:a16="http://schemas.microsoft.com/office/drawing/2014/main" id="{5B9F4CF9-6F8A-305E-0054-71CA33D746C8}"/>
                </a:ext>
              </a:extLst>
            </p:cNvPr>
            <p:cNvSpPr/>
            <p:nvPr/>
          </p:nvSpPr>
          <p:spPr>
            <a:xfrm>
              <a:off x="3300984" y="3657600"/>
              <a:ext cx="603504" cy="63093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igne Moins 25">
              <a:extLst>
                <a:ext uri="{FF2B5EF4-FFF2-40B4-BE49-F238E27FC236}">
                  <a16:creationId xmlns:a16="http://schemas.microsoft.com/office/drawing/2014/main" id="{37609D95-44BA-C391-3A3D-75263A505464}"/>
                </a:ext>
              </a:extLst>
            </p:cNvPr>
            <p:cNvSpPr/>
            <p:nvPr/>
          </p:nvSpPr>
          <p:spPr>
            <a:xfrm>
              <a:off x="3383280" y="3781044"/>
              <a:ext cx="429768" cy="384048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6DA65A6-5E0F-BDC2-5C14-DC0929F16155}"/>
              </a:ext>
            </a:extLst>
          </p:cNvPr>
          <p:cNvGrpSpPr/>
          <p:nvPr/>
        </p:nvGrpSpPr>
        <p:grpSpPr>
          <a:xfrm>
            <a:off x="3411662" y="583920"/>
            <a:ext cx="603504" cy="630936"/>
            <a:chOff x="3300984" y="3657600"/>
            <a:chExt cx="603504" cy="630936"/>
          </a:xfrm>
        </p:grpSpPr>
        <p:sp>
          <p:nvSpPr>
            <p:cNvPr id="28" name="Organigramme : Connecteur 27">
              <a:extLst>
                <a:ext uri="{FF2B5EF4-FFF2-40B4-BE49-F238E27FC236}">
                  <a16:creationId xmlns:a16="http://schemas.microsoft.com/office/drawing/2014/main" id="{5613D8FA-08FF-A043-375A-C2A21AB5178F}"/>
                </a:ext>
              </a:extLst>
            </p:cNvPr>
            <p:cNvSpPr/>
            <p:nvPr/>
          </p:nvSpPr>
          <p:spPr>
            <a:xfrm>
              <a:off x="3300984" y="3657600"/>
              <a:ext cx="603504" cy="63093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igne Moins 28">
              <a:extLst>
                <a:ext uri="{FF2B5EF4-FFF2-40B4-BE49-F238E27FC236}">
                  <a16:creationId xmlns:a16="http://schemas.microsoft.com/office/drawing/2014/main" id="{5C06CDB9-C518-6075-6CC3-0187F5D8ADE4}"/>
                </a:ext>
              </a:extLst>
            </p:cNvPr>
            <p:cNvSpPr/>
            <p:nvPr/>
          </p:nvSpPr>
          <p:spPr>
            <a:xfrm>
              <a:off x="3383280" y="3781044"/>
              <a:ext cx="429768" cy="384048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7BD2870-8381-378A-BF71-AFD29E8FA9E1}"/>
              </a:ext>
            </a:extLst>
          </p:cNvPr>
          <p:cNvGrpSpPr/>
          <p:nvPr/>
        </p:nvGrpSpPr>
        <p:grpSpPr>
          <a:xfrm>
            <a:off x="4761429" y="3478372"/>
            <a:ext cx="603504" cy="630936"/>
            <a:chOff x="3300984" y="3657600"/>
            <a:chExt cx="603504" cy="630936"/>
          </a:xfrm>
        </p:grpSpPr>
        <p:sp>
          <p:nvSpPr>
            <p:cNvPr id="31" name="Organigramme : Connecteur 30">
              <a:extLst>
                <a:ext uri="{FF2B5EF4-FFF2-40B4-BE49-F238E27FC236}">
                  <a16:creationId xmlns:a16="http://schemas.microsoft.com/office/drawing/2014/main" id="{775D0952-FF61-165D-BE02-D843D2A7EF3E}"/>
                </a:ext>
              </a:extLst>
            </p:cNvPr>
            <p:cNvSpPr/>
            <p:nvPr/>
          </p:nvSpPr>
          <p:spPr>
            <a:xfrm>
              <a:off x="3300984" y="3657600"/>
              <a:ext cx="603504" cy="63093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igne Moins 31">
              <a:extLst>
                <a:ext uri="{FF2B5EF4-FFF2-40B4-BE49-F238E27FC236}">
                  <a16:creationId xmlns:a16="http://schemas.microsoft.com/office/drawing/2014/main" id="{614D05CD-8218-5FBF-63B7-C56E4344C71D}"/>
                </a:ext>
              </a:extLst>
            </p:cNvPr>
            <p:cNvSpPr/>
            <p:nvPr/>
          </p:nvSpPr>
          <p:spPr>
            <a:xfrm>
              <a:off x="3383280" y="3781044"/>
              <a:ext cx="429768" cy="384048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3156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8D4BF-6D57-6373-7209-562A88A1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30996"/>
            <a:ext cx="10396882" cy="1151965"/>
          </a:xfrm>
        </p:spPr>
        <p:txBody>
          <a:bodyPr/>
          <a:lstStyle/>
          <a:p>
            <a:r>
              <a:rPr lang="fr-FR" dirty="0"/>
              <a:t>Guinguette fermière 2026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02EE2-95B5-EE56-AB4A-22764ED301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016" y="1436915"/>
            <a:ext cx="11447613" cy="4552920"/>
          </a:xfrm>
        </p:spPr>
        <p:txBody>
          <a:bodyPr>
            <a:normAutofit fontScale="62500" lnSpcReduction="20000"/>
          </a:bodyPr>
          <a:lstStyle/>
          <a:p>
            <a:r>
              <a:rPr lang="fr-FR" sz="4000" b="1" dirty="0">
                <a:latin typeface="Aptos" panose="020B0004020202020204" pitchFamily="34" charset="0"/>
              </a:rPr>
              <a:t>Les animations : A partir de 16 H</a:t>
            </a:r>
          </a:p>
          <a:p>
            <a:pPr lvl="1"/>
            <a:r>
              <a:rPr lang="fr-FR" sz="4000" dirty="0">
                <a:latin typeface="Aptos" panose="020B0004020202020204" pitchFamily="34" charset="0"/>
              </a:rPr>
              <a:t>Jeux en bois</a:t>
            </a:r>
          </a:p>
          <a:p>
            <a:pPr lvl="1"/>
            <a:r>
              <a:rPr lang="fr-FR" sz="4000" dirty="0">
                <a:latin typeface="Aptos" panose="020B0004020202020204" pitchFamily="34" charset="0"/>
              </a:rPr>
              <a:t>Balade en calèche</a:t>
            </a:r>
          </a:p>
          <a:p>
            <a:pPr lvl="1"/>
            <a:r>
              <a:rPr lang="fr-FR" sz="4000" dirty="0">
                <a:latin typeface="Aptos" panose="020B0004020202020204" pitchFamily="34" charset="0"/>
              </a:rPr>
              <a:t>A partir de 16 h 30 </a:t>
            </a:r>
          </a:p>
          <a:p>
            <a:pPr lvl="3"/>
            <a:r>
              <a:rPr lang="fr-FR" sz="3600" dirty="0">
                <a:latin typeface="Aptos" panose="020B0004020202020204" pitchFamily="34" charset="0"/>
              </a:rPr>
              <a:t>	groupe BACHIBOUZOUK  45 Min </a:t>
            </a:r>
          </a:p>
          <a:p>
            <a:pPr lvl="3"/>
            <a:r>
              <a:rPr lang="fr-FR" sz="3600" dirty="0">
                <a:latin typeface="Aptos" panose="020B0004020202020204" pitchFamily="34" charset="0"/>
              </a:rPr>
              <a:t>    Au Fil d’ariane  1h</a:t>
            </a:r>
          </a:p>
          <a:p>
            <a:pPr lvl="3"/>
            <a:r>
              <a:rPr lang="fr-FR" sz="3600" dirty="0">
                <a:latin typeface="Aptos" panose="020B0004020202020204" pitchFamily="34" charset="0"/>
              </a:rPr>
              <a:t>    groupe BACHIBOUZOUK 45 min</a:t>
            </a:r>
          </a:p>
          <a:p>
            <a:pPr lvl="3"/>
            <a:r>
              <a:rPr lang="fr-FR" sz="3600" dirty="0">
                <a:latin typeface="Aptos" panose="020B0004020202020204" pitchFamily="34" charset="0"/>
              </a:rPr>
              <a:t>    hip hop 30 min</a:t>
            </a:r>
          </a:p>
          <a:p>
            <a:pPr lvl="1"/>
            <a:r>
              <a:rPr lang="fr-FR" sz="4000" dirty="0">
                <a:latin typeface="Aptos" panose="020B0004020202020204" pitchFamily="34" charset="0"/>
              </a:rPr>
              <a:t>20 H 30                      Super Cool 3000</a:t>
            </a:r>
          </a:p>
          <a:p>
            <a:pPr lvl="1"/>
            <a:r>
              <a:rPr lang="fr-FR" sz="4000" dirty="0">
                <a:latin typeface="Aptos" panose="020B0004020202020204" pitchFamily="34" charset="0"/>
              </a:rPr>
              <a:t>22H00                      Spectacle de feu</a:t>
            </a:r>
          </a:p>
          <a:p>
            <a:pPr lvl="1"/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9263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4E20-FA60-DF74-582D-C54F41C4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3B4413A-B35C-2BC1-64EC-514C29BE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36597" y="-946688"/>
            <a:ext cx="5499881" cy="74806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7B56E3-2412-B339-7241-37ABE88D7FC7}"/>
              </a:ext>
            </a:extLst>
          </p:cNvPr>
          <p:cNvSpPr txBox="1"/>
          <p:nvPr/>
        </p:nvSpPr>
        <p:spPr>
          <a:xfrm>
            <a:off x="8357784" y="2805383"/>
            <a:ext cx="1037690" cy="369332"/>
          </a:xfrm>
          <a:prstGeom prst="rect">
            <a:avLst/>
          </a:prstGeom>
          <a:solidFill>
            <a:srgbClr val="4C7F69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ptos Display" panose="020B0004020202020204" pitchFamily="34" charset="0"/>
              </a:rPr>
              <a:t>Jeux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97E5D92-73E4-EE97-8DDD-BD70E1CBC192}"/>
              </a:ext>
            </a:extLst>
          </p:cNvPr>
          <p:cNvSpPr txBox="1">
            <a:spLocks/>
          </p:cNvSpPr>
          <p:nvPr/>
        </p:nvSpPr>
        <p:spPr>
          <a:xfrm>
            <a:off x="8383714" y="0"/>
            <a:ext cx="2650734" cy="1918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Guinguette fermière </a:t>
            </a:r>
            <a:br>
              <a:rPr lang="fr-FR" sz="4000" dirty="0"/>
            </a:br>
            <a:r>
              <a:rPr lang="fr-FR" sz="2500" dirty="0"/>
              <a:t>2026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C14757B-4934-9166-7755-BFA8BC7A11DE}"/>
              </a:ext>
            </a:extLst>
          </p:cNvPr>
          <p:cNvSpPr txBox="1">
            <a:spLocks/>
          </p:cNvSpPr>
          <p:nvPr/>
        </p:nvSpPr>
        <p:spPr>
          <a:xfrm>
            <a:off x="8209052" y="1605714"/>
            <a:ext cx="2844154" cy="102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Localisation des activités </a:t>
            </a:r>
            <a:r>
              <a:rPr lang="fr-FR" sz="3200" dirty="0"/>
              <a:t>:</a:t>
            </a:r>
            <a:r>
              <a:rPr lang="fr-FR" sz="3200" dirty="0">
                <a:latin typeface="Aptos Display" panose="020B0004020202020204" pitchFamily="34" charset="0"/>
              </a:rPr>
              <a:t> 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F751903C-8D67-313E-DD46-117EA0460439}"/>
              </a:ext>
            </a:extLst>
          </p:cNvPr>
          <p:cNvSpPr/>
          <p:nvPr/>
        </p:nvSpPr>
        <p:spPr>
          <a:xfrm>
            <a:off x="6760395" y="1775238"/>
            <a:ext cx="750013" cy="852755"/>
          </a:xfrm>
          <a:custGeom>
            <a:avLst/>
            <a:gdLst>
              <a:gd name="connsiteX0" fmla="*/ 667820 w 750013"/>
              <a:gd name="connsiteY0" fmla="*/ 10275 h 852755"/>
              <a:gd name="connsiteX1" fmla="*/ 0 w 750013"/>
              <a:gd name="connsiteY1" fmla="*/ 503434 h 852755"/>
              <a:gd name="connsiteX2" fmla="*/ 565078 w 750013"/>
              <a:gd name="connsiteY2" fmla="*/ 852755 h 852755"/>
              <a:gd name="connsiteX3" fmla="*/ 750013 w 750013"/>
              <a:gd name="connsiteY3" fmla="*/ 0 h 8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013" h="852755">
                <a:moveTo>
                  <a:pt x="667820" y="10275"/>
                </a:moveTo>
                <a:lnTo>
                  <a:pt x="0" y="503434"/>
                </a:lnTo>
                <a:lnTo>
                  <a:pt x="565078" y="852755"/>
                </a:lnTo>
                <a:lnTo>
                  <a:pt x="750013" y="0"/>
                </a:lnTo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2428A09-FABB-3ED7-7EB3-F53CE2E55543}"/>
              </a:ext>
            </a:extLst>
          </p:cNvPr>
          <p:cNvSpPr/>
          <p:nvPr/>
        </p:nvSpPr>
        <p:spPr>
          <a:xfrm>
            <a:off x="5414481" y="1479479"/>
            <a:ext cx="1017141" cy="914400"/>
          </a:xfrm>
          <a:custGeom>
            <a:avLst/>
            <a:gdLst>
              <a:gd name="connsiteX0" fmla="*/ 0 w 1017141"/>
              <a:gd name="connsiteY0" fmla="*/ 719191 h 914400"/>
              <a:gd name="connsiteX1" fmla="*/ 359595 w 1017141"/>
              <a:gd name="connsiteY1" fmla="*/ 914400 h 914400"/>
              <a:gd name="connsiteX2" fmla="*/ 1017141 w 1017141"/>
              <a:gd name="connsiteY2" fmla="*/ 226031 h 914400"/>
              <a:gd name="connsiteX3" fmla="*/ 688368 w 1017141"/>
              <a:gd name="connsiteY3" fmla="*/ 0 h 914400"/>
              <a:gd name="connsiteX4" fmla="*/ 0 w 1017141"/>
              <a:gd name="connsiteY4" fmla="*/ 71919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141" h="914400">
                <a:moveTo>
                  <a:pt x="0" y="719191"/>
                </a:moveTo>
                <a:lnTo>
                  <a:pt x="359595" y="914400"/>
                </a:lnTo>
                <a:lnTo>
                  <a:pt x="1017141" y="226031"/>
                </a:lnTo>
                <a:lnTo>
                  <a:pt x="688368" y="0"/>
                </a:lnTo>
                <a:lnTo>
                  <a:pt x="0" y="719191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B2B020FE-3B7F-7B15-52F5-E3099EBB6BEA}"/>
              </a:ext>
            </a:extLst>
          </p:cNvPr>
          <p:cNvSpPr/>
          <p:nvPr/>
        </p:nvSpPr>
        <p:spPr>
          <a:xfrm>
            <a:off x="6328880" y="1479356"/>
            <a:ext cx="1027415" cy="863029"/>
          </a:xfrm>
          <a:custGeom>
            <a:avLst/>
            <a:gdLst>
              <a:gd name="connsiteX0" fmla="*/ 0 w 1027415"/>
              <a:gd name="connsiteY0" fmla="*/ 698643 h 863029"/>
              <a:gd name="connsiteX1" fmla="*/ 770561 w 1027415"/>
              <a:gd name="connsiteY1" fmla="*/ 0 h 863029"/>
              <a:gd name="connsiteX2" fmla="*/ 1027415 w 1027415"/>
              <a:gd name="connsiteY2" fmla="*/ 287676 h 863029"/>
              <a:gd name="connsiteX3" fmla="*/ 328773 w 1027415"/>
              <a:gd name="connsiteY3" fmla="*/ 863029 h 863029"/>
              <a:gd name="connsiteX4" fmla="*/ 0 w 1027415"/>
              <a:gd name="connsiteY4" fmla="*/ 698643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415" h="863029">
                <a:moveTo>
                  <a:pt x="0" y="698643"/>
                </a:moveTo>
                <a:lnTo>
                  <a:pt x="770561" y="0"/>
                </a:lnTo>
                <a:lnTo>
                  <a:pt x="1027415" y="287676"/>
                </a:lnTo>
                <a:lnTo>
                  <a:pt x="328773" y="863029"/>
                </a:lnTo>
                <a:lnTo>
                  <a:pt x="0" y="698643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69A9411-78C5-D8D7-67D3-94ED76711CD5}"/>
              </a:ext>
            </a:extLst>
          </p:cNvPr>
          <p:cNvSpPr/>
          <p:nvPr/>
        </p:nvSpPr>
        <p:spPr>
          <a:xfrm>
            <a:off x="5537771" y="2496620"/>
            <a:ext cx="688368" cy="678095"/>
          </a:xfrm>
          <a:custGeom>
            <a:avLst/>
            <a:gdLst>
              <a:gd name="connsiteX0" fmla="*/ 113016 w 688368"/>
              <a:gd name="connsiteY0" fmla="*/ 226032 h 678095"/>
              <a:gd name="connsiteX1" fmla="*/ 0 w 688368"/>
              <a:gd name="connsiteY1" fmla="*/ 565079 h 678095"/>
              <a:gd name="connsiteX2" fmla="*/ 482885 w 688368"/>
              <a:gd name="connsiteY2" fmla="*/ 678095 h 678095"/>
              <a:gd name="connsiteX3" fmla="*/ 688368 w 688368"/>
              <a:gd name="connsiteY3" fmla="*/ 0 h 678095"/>
              <a:gd name="connsiteX4" fmla="*/ 113016 w 688368"/>
              <a:gd name="connsiteY4" fmla="*/ 226032 h 6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368" h="678095">
                <a:moveTo>
                  <a:pt x="113016" y="226032"/>
                </a:moveTo>
                <a:lnTo>
                  <a:pt x="0" y="565079"/>
                </a:lnTo>
                <a:lnTo>
                  <a:pt x="482885" y="678095"/>
                </a:lnTo>
                <a:lnTo>
                  <a:pt x="688368" y="0"/>
                </a:lnTo>
                <a:lnTo>
                  <a:pt x="113016" y="226032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37448FC-773C-37D4-6F0E-7FC0666845F4}"/>
              </a:ext>
            </a:extLst>
          </p:cNvPr>
          <p:cNvSpPr txBox="1"/>
          <p:nvPr/>
        </p:nvSpPr>
        <p:spPr>
          <a:xfrm>
            <a:off x="9623509" y="2805383"/>
            <a:ext cx="1410939" cy="369332"/>
          </a:xfrm>
          <a:prstGeom prst="rect">
            <a:avLst/>
          </a:prstGeom>
          <a:solidFill>
            <a:srgbClr val="4C7F69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ptos Display" panose="020B0004020202020204" pitchFamily="34" charset="0"/>
              </a:rPr>
              <a:t>Spectacle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4589A4-3BBE-D844-3FE7-03F5995D3909}"/>
              </a:ext>
            </a:extLst>
          </p:cNvPr>
          <p:cNvSpPr txBox="1"/>
          <p:nvPr/>
        </p:nvSpPr>
        <p:spPr>
          <a:xfrm>
            <a:off x="8322986" y="4581652"/>
            <a:ext cx="2730220" cy="369332"/>
          </a:xfrm>
          <a:prstGeom prst="rect">
            <a:avLst/>
          </a:prstGeom>
          <a:solidFill>
            <a:srgbClr val="EBE6C9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Aptos Display" panose="020B0004020202020204" pitchFamily="34" charset="0"/>
              </a:rPr>
              <a:t>Producteurs / artisans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056232D-F09E-DD20-E95A-F0DF1044DC7D}"/>
              </a:ext>
            </a:extLst>
          </p:cNvPr>
          <p:cNvSpPr txBox="1"/>
          <p:nvPr/>
        </p:nvSpPr>
        <p:spPr>
          <a:xfrm>
            <a:off x="8367035" y="3399011"/>
            <a:ext cx="125647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Buvette / Barbecue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49B1B6-49C4-F468-3FC1-4597EAD43775}"/>
              </a:ext>
            </a:extLst>
          </p:cNvPr>
          <p:cNvSpPr txBox="1"/>
          <p:nvPr/>
        </p:nvSpPr>
        <p:spPr>
          <a:xfrm>
            <a:off x="9801546" y="3604823"/>
            <a:ext cx="125647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ptos Display" panose="020B0004020202020204" pitchFamily="34" charset="0"/>
              </a:rPr>
              <a:t>Tables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1F5BAD27-16B2-8BE2-007F-24196DB680A7}"/>
              </a:ext>
            </a:extLst>
          </p:cNvPr>
          <p:cNvSpPr/>
          <p:nvPr/>
        </p:nvSpPr>
        <p:spPr>
          <a:xfrm>
            <a:off x="7260771" y="1099457"/>
            <a:ext cx="566058" cy="544286"/>
          </a:xfrm>
          <a:custGeom>
            <a:avLst/>
            <a:gdLst>
              <a:gd name="csX0" fmla="*/ 141515 w 566058"/>
              <a:gd name="csY0" fmla="*/ 0 h 544286"/>
              <a:gd name="csX1" fmla="*/ 566058 w 566058"/>
              <a:gd name="csY1" fmla="*/ 381000 h 544286"/>
              <a:gd name="csX2" fmla="*/ 370115 w 566058"/>
              <a:gd name="csY2" fmla="*/ 544286 h 544286"/>
              <a:gd name="csX3" fmla="*/ 0 w 566058"/>
              <a:gd name="csY3" fmla="*/ 152400 h 544286"/>
              <a:gd name="csX4" fmla="*/ 141515 w 566058"/>
              <a:gd name="csY4" fmla="*/ 0 h 5442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66058" h="544286">
                <a:moveTo>
                  <a:pt x="141515" y="0"/>
                </a:moveTo>
                <a:lnTo>
                  <a:pt x="566058" y="381000"/>
                </a:lnTo>
                <a:lnTo>
                  <a:pt x="370115" y="544286"/>
                </a:lnTo>
                <a:lnTo>
                  <a:pt x="0" y="152400"/>
                </a:lnTo>
                <a:lnTo>
                  <a:pt x="141515" y="0"/>
                </a:lnTo>
                <a:close/>
              </a:path>
            </a:pathLst>
          </a:custGeom>
          <a:solidFill>
            <a:srgbClr val="4C7F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60F31EA-D65D-77E4-5FFE-12831D3D0223}"/>
              </a:ext>
            </a:extLst>
          </p:cNvPr>
          <p:cNvSpPr/>
          <p:nvPr/>
        </p:nvSpPr>
        <p:spPr>
          <a:xfrm>
            <a:off x="2960914" y="217714"/>
            <a:ext cx="4659086" cy="5312229"/>
          </a:xfrm>
          <a:custGeom>
            <a:avLst/>
            <a:gdLst>
              <a:gd name="csX0" fmla="*/ 0 w 4659086"/>
              <a:gd name="csY0" fmla="*/ 3080657 h 5312229"/>
              <a:gd name="csX1" fmla="*/ 1273629 w 4659086"/>
              <a:gd name="csY1" fmla="*/ 2525486 h 5312229"/>
              <a:gd name="csX2" fmla="*/ 2111829 w 4659086"/>
              <a:gd name="csY2" fmla="*/ 2351315 h 5312229"/>
              <a:gd name="csX3" fmla="*/ 3167743 w 4659086"/>
              <a:gd name="csY3" fmla="*/ 1284515 h 5312229"/>
              <a:gd name="csX4" fmla="*/ 3385457 w 4659086"/>
              <a:gd name="csY4" fmla="*/ 1328057 h 5312229"/>
              <a:gd name="csX5" fmla="*/ 4191000 w 4659086"/>
              <a:gd name="csY5" fmla="*/ 0 h 5312229"/>
              <a:gd name="csX6" fmla="*/ 4659086 w 4659086"/>
              <a:gd name="csY6" fmla="*/ 174172 h 5312229"/>
              <a:gd name="csX7" fmla="*/ 4103915 w 4659086"/>
              <a:gd name="csY7" fmla="*/ 1273629 h 5312229"/>
              <a:gd name="csX8" fmla="*/ 3363686 w 4659086"/>
              <a:gd name="csY8" fmla="*/ 1959429 h 5312229"/>
              <a:gd name="csX9" fmla="*/ 2819400 w 4659086"/>
              <a:gd name="csY9" fmla="*/ 2188029 h 5312229"/>
              <a:gd name="csX10" fmla="*/ 2525486 w 4659086"/>
              <a:gd name="csY10" fmla="*/ 2852057 h 5312229"/>
              <a:gd name="csX11" fmla="*/ 3581400 w 4659086"/>
              <a:gd name="csY11" fmla="*/ 3178629 h 5312229"/>
              <a:gd name="csX12" fmla="*/ 3690257 w 4659086"/>
              <a:gd name="csY12" fmla="*/ 2721429 h 5312229"/>
              <a:gd name="csX13" fmla="*/ 4561115 w 4659086"/>
              <a:gd name="csY13" fmla="*/ 3124200 h 5312229"/>
              <a:gd name="csX14" fmla="*/ 4408715 w 4659086"/>
              <a:gd name="csY14" fmla="*/ 4071257 h 5312229"/>
              <a:gd name="csX15" fmla="*/ 3984172 w 4659086"/>
              <a:gd name="csY15" fmla="*/ 3962400 h 5312229"/>
              <a:gd name="csX16" fmla="*/ 3624943 w 4659086"/>
              <a:gd name="csY16" fmla="*/ 5312229 h 5312229"/>
              <a:gd name="csX17" fmla="*/ 2024743 w 4659086"/>
              <a:gd name="csY17" fmla="*/ 4245429 h 5312229"/>
              <a:gd name="csX18" fmla="*/ 1839686 w 4659086"/>
              <a:gd name="csY18" fmla="*/ 3951515 h 5312229"/>
              <a:gd name="csX19" fmla="*/ 2264229 w 4659086"/>
              <a:gd name="csY19" fmla="*/ 3418115 h 5312229"/>
              <a:gd name="csX20" fmla="*/ 1752600 w 4659086"/>
              <a:gd name="csY20" fmla="*/ 2699657 h 5312229"/>
              <a:gd name="csX21" fmla="*/ 250372 w 4659086"/>
              <a:gd name="csY21" fmla="*/ 3407229 h 5312229"/>
              <a:gd name="csX22" fmla="*/ 0 w 4659086"/>
              <a:gd name="csY22" fmla="*/ 3080657 h 53122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659086" h="5312229">
                <a:moveTo>
                  <a:pt x="0" y="3080657"/>
                </a:moveTo>
                <a:lnTo>
                  <a:pt x="1273629" y="2525486"/>
                </a:lnTo>
                <a:lnTo>
                  <a:pt x="2111829" y="2351315"/>
                </a:lnTo>
                <a:lnTo>
                  <a:pt x="3167743" y="1284515"/>
                </a:lnTo>
                <a:lnTo>
                  <a:pt x="3385457" y="1328057"/>
                </a:lnTo>
                <a:lnTo>
                  <a:pt x="4191000" y="0"/>
                </a:lnTo>
                <a:lnTo>
                  <a:pt x="4659086" y="174172"/>
                </a:lnTo>
                <a:lnTo>
                  <a:pt x="4103915" y="1273629"/>
                </a:lnTo>
                <a:lnTo>
                  <a:pt x="3363686" y="1959429"/>
                </a:lnTo>
                <a:lnTo>
                  <a:pt x="2819400" y="2188029"/>
                </a:lnTo>
                <a:lnTo>
                  <a:pt x="2525486" y="2852057"/>
                </a:lnTo>
                <a:lnTo>
                  <a:pt x="3581400" y="3178629"/>
                </a:lnTo>
                <a:lnTo>
                  <a:pt x="3690257" y="2721429"/>
                </a:lnTo>
                <a:lnTo>
                  <a:pt x="4561115" y="3124200"/>
                </a:lnTo>
                <a:lnTo>
                  <a:pt x="4408715" y="4071257"/>
                </a:lnTo>
                <a:lnTo>
                  <a:pt x="3984172" y="3962400"/>
                </a:lnTo>
                <a:lnTo>
                  <a:pt x="3624943" y="5312229"/>
                </a:lnTo>
                <a:lnTo>
                  <a:pt x="2024743" y="4245429"/>
                </a:lnTo>
                <a:lnTo>
                  <a:pt x="1839686" y="3951515"/>
                </a:lnTo>
                <a:lnTo>
                  <a:pt x="2264229" y="3418115"/>
                </a:lnTo>
                <a:lnTo>
                  <a:pt x="1752600" y="2699657"/>
                </a:lnTo>
                <a:lnTo>
                  <a:pt x="250372" y="3407229"/>
                </a:lnTo>
                <a:lnTo>
                  <a:pt x="0" y="3080657"/>
                </a:lnTo>
                <a:close/>
              </a:path>
            </a:pathLst>
          </a:custGeom>
          <a:solidFill>
            <a:srgbClr val="EBE6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1EA6-0EE5-2996-7ADD-D96295B02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33B08-A855-69ED-C53A-79B7ABD4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66" y="0"/>
            <a:ext cx="10396882" cy="1151965"/>
          </a:xfrm>
        </p:spPr>
        <p:txBody>
          <a:bodyPr/>
          <a:lstStyle/>
          <a:p>
            <a:r>
              <a:rPr lang="fr-FR" dirty="0"/>
              <a:t>Guinguette fermière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BAF19-1F09-5A01-0417-10AC98DF74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703" y="1151965"/>
            <a:ext cx="10752640" cy="4998463"/>
          </a:xfrm>
        </p:spPr>
        <p:txBody>
          <a:bodyPr>
            <a:normAutofit fontScale="77500" lnSpcReduction="20000"/>
          </a:bodyPr>
          <a:lstStyle/>
          <a:p>
            <a:r>
              <a:rPr lang="fr-FR" sz="4000" dirty="0"/>
              <a:t>Les Points de vigilance</a:t>
            </a:r>
          </a:p>
          <a:p>
            <a:pPr lvl="1"/>
            <a:r>
              <a:rPr lang="fr-FR" sz="4000" dirty="0"/>
              <a:t>Raccordement électrique</a:t>
            </a:r>
          </a:p>
          <a:p>
            <a:pPr lvl="2"/>
            <a:r>
              <a:rPr lang="fr-FR" sz="2900" dirty="0">
                <a:latin typeface="Aptos Display" panose="020B0004020202020204" pitchFamily="34" charset="0"/>
              </a:rPr>
              <a:t>Action a engager : 	Recenser les besoins de puissance 					de chaque exposant  </a:t>
            </a:r>
            <a:r>
              <a:rPr lang="fr-FR" sz="3800" b="1" dirty="0">
                <a:solidFill>
                  <a:srgbClr val="FF0000"/>
                </a:solidFill>
                <a:latin typeface="Aptos Display" panose="020B0004020202020204" pitchFamily="34" charset="0"/>
              </a:rPr>
              <a:t>=&gt; comité</a:t>
            </a:r>
          </a:p>
          <a:p>
            <a:pPr marL="914400" lvl="2" indent="0">
              <a:buNone/>
            </a:pPr>
            <a:r>
              <a:rPr lang="fr-FR" sz="2900" dirty="0">
                <a:latin typeface="Aptos Display" panose="020B0004020202020204" pitchFamily="34" charset="0"/>
              </a:rPr>
              <a:t>		Mise en place d’une puissance </a:t>
            </a:r>
            <a:r>
              <a:rPr lang="fr-FR" sz="2900" dirty="0" err="1">
                <a:latin typeface="Aptos Display" panose="020B0004020202020204" pitchFamily="34" charset="0"/>
              </a:rPr>
              <a:t>renforcEE</a:t>
            </a:r>
            <a:r>
              <a:rPr lang="fr-FR" sz="2900" dirty="0">
                <a:latin typeface="Aptos Display" panose="020B0004020202020204" pitchFamily="34" charset="0"/>
              </a:rPr>
              <a:t> sur le 			point de la bascule idem l’année dernière </a:t>
            </a:r>
            <a:r>
              <a:rPr lang="fr-FR" sz="3800" b="1" dirty="0">
                <a:solidFill>
                  <a:srgbClr val="FF0000"/>
                </a:solidFill>
                <a:latin typeface="Aptos Display" panose="020B0004020202020204" pitchFamily="34" charset="0"/>
              </a:rPr>
              <a:t>=&gt; Mairie </a:t>
            </a:r>
          </a:p>
          <a:p>
            <a:pPr lvl="1"/>
            <a:r>
              <a:rPr lang="fr-FR" sz="4000" u="sng" dirty="0"/>
              <a:t>Nouveauté : Blocage de la route </a:t>
            </a:r>
          </a:p>
          <a:p>
            <a:pPr lvl="2"/>
            <a:r>
              <a:rPr lang="fr-FR" sz="2900" dirty="0">
                <a:latin typeface="Aptos Display" panose="020B0004020202020204" pitchFamily="34" charset="0"/>
              </a:rPr>
              <a:t>Besoin de </a:t>
            </a:r>
            <a:r>
              <a:rPr lang="fr-FR" sz="2900" dirty="0" err="1">
                <a:latin typeface="Aptos Display" panose="020B0004020202020204" pitchFamily="34" charset="0"/>
              </a:rPr>
              <a:t>barrièreS</a:t>
            </a:r>
            <a:r>
              <a:rPr lang="fr-FR" sz="2900" dirty="0">
                <a:latin typeface="Aptos Display" panose="020B0004020202020204" pitchFamily="34" charset="0"/>
              </a:rPr>
              <a:t> pour identifier correctement le périmètre </a:t>
            </a:r>
          </a:p>
          <a:p>
            <a:pPr lvl="2"/>
            <a:endParaRPr lang="fr-FR" sz="2900" dirty="0">
              <a:latin typeface="Aptos Display" panose="020B0004020202020204" pitchFamily="34" charset="0"/>
            </a:endParaRPr>
          </a:p>
          <a:p>
            <a:pPr lvl="1"/>
            <a:r>
              <a:rPr lang="fr-FR" sz="3100" dirty="0">
                <a:latin typeface="Aptos Display" panose="020B0004020202020204" pitchFamily="34" charset="0"/>
              </a:rPr>
              <a:t>Spectacle de feu, besoin d’un accord mairie uniquement 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24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2C913-4474-043A-572B-BB6E5666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8946"/>
            <a:ext cx="10396882" cy="1151965"/>
          </a:xfrm>
        </p:spPr>
        <p:txBody>
          <a:bodyPr/>
          <a:lstStyle/>
          <a:p>
            <a:r>
              <a:rPr lang="fr-FR" dirty="0"/>
              <a:t>Guinguette fermière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91F106-61C6-C909-5D20-C7A6B3214797}"/>
              </a:ext>
            </a:extLst>
          </p:cNvPr>
          <p:cNvSpPr txBox="1"/>
          <p:nvPr/>
        </p:nvSpPr>
        <p:spPr>
          <a:xfrm>
            <a:off x="1017142" y="1746607"/>
            <a:ext cx="9657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ptos" panose="020B0004020202020204" pitchFamily="34" charset="0"/>
              </a:rPr>
              <a:t>Budget  total :   5 730</a:t>
            </a:r>
            <a:r>
              <a:rPr lang="fr-FR" sz="3600" dirty="0">
                <a:latin typeface="Aptos" panose="020B0004020202020204" pitchFamily="34" charset="0"/>
              </a:rPr>
              <a:t> €</a:t>
            </a:r>
          </a:p>
          <a:p>
            <a:endParaRPr lang="fr-FR" sz="3600" b="1" dirty="0">
              <a:latin typeface="Aptos" panose="020B0004020202020204" pitchFamily="34" charset="0"/>
            </a:endParaRPr>
          </a:p>
          <a:p>
            <a:r>
              <a:rPr lang="fr-FR" sz="3600" b="1" dirty="0">
                <a:latin typeface="Aptos" panose="020B0004020202020204" pitchFamily="34" charset="0"/>
              </a:rPr>
              <a:t>	Animations :  </a:t>
            </a:r>
            <a:r>
              <a:rPr lang="fr-FR" sz="3600" dirty="0">
                <a:latin typeface="Aptos" panose="020B0004020202020204" pitchFamily="34" charset="0"/>
              </a:rPr>
              <a:t>2 230  €</a:t>
            </a:r>
          </a:p>
          <a:p>
            <a:endParaRPr lang="fr-FR" sz="3600" dirty="0">
              <a:latin typeface="Aptos" panose="020B0004020202020204" pitchFamily="34" charset="0"/>
            </a:endParaRPr>
          </a:p>
          <a:p>
            <a:r>
              <a:rPr lang="fr-FR" sz="3600" b="1" dirty="0">
                <a:latin typeface="Aptos" panose="020B0004020202020204" pitchFamily="34" charset="0"/>
              </a:rPr>
              <a:t>	Achats marchandises </a:t>
            </a:r>
            <a:r>
              <a:rPr lang="fr-FR" b="1" dirty="0">
                <a:latin typeface="Aptos" panose="020B0004020202020204" pitchFamily="34" charset="0"/>
              </a:rPr>
              <a:t> </a:t>
            </a:r>
            <a:r>
              <a:rPr lang="fr-FR" b="1">
                <a:latin typeface="Aptos" panose="020B0004020202020204" pitchFamily="34" charset="0"/>
              </a:rPr>
              <a:t>:   </a:t>
            </a:r>
            <a:r>
              <a:rPr lang="fr-FR" sz="3600">
                <a:latin typeface="Aptos" panose="020B0004020202020204" pitchFamily="34" charset="0"/>
              </a:rPr>
              <a:t>3 370 </a:t>
            </a:r>
            <a:r>
              <a:rPr lang="fr-FR" sz="3600" dirty="0">
                <a:latin typeface="Aptos" panose="020B0004020202020204" pitchFamily="34" charset="0"/>
              </a:rPr>
              <a:t>€</a:t>
            </a:r>
          </a:p>
          <a:p>
            <a:r>
              <a:rPr lang="fr-FR" sz="3600" dirty="0">
                <a:latin typeface="Aptos" panose="020B0004020202020204" pitchFamily="34" charset="0"/>
              </a:rPr>
              <a:t>	</a:t>
            </a:r>
          </a:p>
          <a:p>
            <a:r>
              <a:rPr lang="fr-FR" sz="3600" dirty="0">
                <a:latin typeface="Aptos" panose="020B0004020202020204" pitchFamily="34" charset="0"/>
              </a:rPr>
              <a:t>	</a:t>
            </a:r>
            <a:r>
              <a:rPr lang="fr-FR" sz="3600" b="1" dirty="0">
                <a:latin typeface="Aptos" panose="020B0004020202020204" pitchFamily="34" charset="0"/>
              </a:rPr>
              <a:t>Divers </a:t>
            </a:r>
            <a:r>
              <a:rPr lang="fr-FR" sz="3600" dirty="0">
                <a:latin typeface="Aptos" panose="020B0004020202020204" pitchFamily="34" charset="0"/>
              </a:rPr>
              <a:t>: 130 €</a:t>
            </a:r>
          </a:p>
        </p:txBody>
      </p:sp>
    </p:spTree>
    <p:extLst>
      <p:ext uri="{BB962C8B-B14F-4D97-AF65-F5344CB8AC3E}">
        <p14:creationId xmlns:p14="http://schemas.microsoft.com/office/powerpoint/2010/main" val="236759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The image is a detailed budget projection for a guinguette (outdoor dining pavilion) for the year 2026, listing various costs for food, drinks, games, and entertainment.&#10;&#10;Le contenu généré par l’IA peut être incorrect.">
            <a:extLst>
              <a:ext uri="{FF2B5EF4-FFF2-40B4-BE49-F238E27FC236}">
                <a16:creationId xmlns:a16="http://schemas.microsoft.com/office/drawing/2014/main" id="{733A2092-D83A-D399-6F3F-7E6CDDD8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27"/>
            <a:ext cx="5786110" cy="4683994"/>
          </a:xfrm>
          <a:prstGeom prst="rect">
            <a:avLst/>
          </a:prstGeom>
        </p:spPr>
      </p:pic>
      <p:pic>
        <p:nvPicPr>
          <p:cNvPr id="10" name="Image 9" descr="The image appears to be a spreadsheet or invoice detailing various services and their costs, totaling a sum of 5,730 ￢ﾂﾬ in expenses and 6,400 ￢ﾂﾬ in revenue.&#10;&#10;Le contenu généré par l’IA peut être incorrect.">
            <a:extLst>
              <a:ext uri="{FF2B5EF4-FFF2-40B4-BE49-F238E27FC236}">
                <a16:creationId xmlns:a16="http://schemas.microsoft.com/office/drawing/2014/main" id="{A6E2AC4D-3105-7CEE-4466-C5ADD3CB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13" y="2638425"/>
            <a:ext cx="5732834" cy="27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4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0</TotalTime>
  <Words>228</Words>
  <Application>Microsoft Office PowerPoint</Application>
  <PresentationFormat>Grand écran</PresentationFormat>
  <Paragraphs>51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Impact</vt:lpstr>
      <vt:lpstr>Grand événement</vt:lpstr>
      <vt:lpstr>Guinguette fermière  2026</vt:lpstr>
      <vt:lpstr>Guinguette fermière 2026</vt:lpstr>
      <vt:lpstr>Présentation PowerPoint</vt:lpstr>
      <vt:lpstr>Présentation PowerPoint</vt:lpstr>
      <vt:lpstr>Guinguette fermière 2026</vt:lpstr>
      <vt:lpstr>Présentation PowerPoint</vt:lpstr>
      <vt:lpstr>Guinguette fermière 2025</vt:lpstr>
      <vt:lpstr>Guinguette fermière 2026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gilles RANNOU</dc:creator>
  <cp:lastModifiedBy>gilles RANNOU</cp:lastModifiedBy>
  <cp:revision>12</cp:revision>
  <dcterms:created xsi:type="dcterms:W3CDTF">2025-04-30T12:05:19Z</dcterms:created>
  <dcterms:modified xsi:type="dcterms:W3CDTF">2026-05-16T18:37:35Z</dcterms:modified>
</cp:coreProperties>
</file>