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9" r:id="rId4"/>
    <p:sldId id="258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59" d="100"/>
          <a:sy n="59" d="100"/>
        </p:scale>
        <p:origin x="72" y="2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5/17/2026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5/17/2026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5/17/2026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5/17/2026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5/17/2026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5/17/2026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5/17/2026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5/17/2026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5/17/2026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5/17/2026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5/17/2026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5/17/2026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5/17/2026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5/17/2026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5/17/2026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5/17/2026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53F80B5-793D-0E9E-2B4E-1EB3DC062B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422394"/>
          </a:xfrm>
        </p:spPr>
        <p:txBody>
          <a:bodyPr/>
          <a:lstStyle/>
          <a:p>
            <a:r>
              <a:rPr lang="fr-FR" b="1" dirty="0"/>
              <a:t>Repas </a:t>
            </a:r>
            <a:r>
              <a:rPr lang="fr-FR" b="1" dirty="0" err="1"/>
              <a:t>villA’JOIE</a:t>
            </a:r>
            <a:endParaRPr lang="fr-FR" b="1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DF4FD65F-6281-FA93-0B62-4E0D679AED0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fr-FR" sz="3200" b="1" dirty="0"/>
              <a:t>Vendredi 19 juin 2026</a:t>
            </a:r>
          </a:p>
        </p:txBody>
      </p:sp>
      <p:sp>
        <p:nvSpPr>
          <p:cNvPr id="4" name="Sous-titre 2">
            <a:extLst>
              <a:ext uri="{FF2B5EF4-FFF2-40B4-BE49-F238E27FC236}">
                <a16:creationId xmlns:a16="http://schemas.microsoft.com/office/drawing/2014/main" id="{9212EF4E-4556-BF4E-0E6A-79D543C94B31}"/>
              </a:ext>
            </a:extLst>
          </p:cNvPr>
          <p:cNvSpPr txBox="1">
            <a:spLocks/>
          </p:cNvSpPr>
          <p:nvPr/>
        </p:nvSpPr>
        <p:spPr>
          <a:xfrm>
            <a:off x="6750424" y="4038603"/>
            <a:ext cx="4917141" cy="68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3200" i="1" dirty="0"/>
              <a:t>Partenariat Comité/APE</a:t>
            </a:r>
          </a:p>
        </p:txBody>
      </p:sp>
    </p:spTree>
    <p:extLst>
      <p:ext uri="{BB962C8B-B14F-4D97-AF65-F5344CB8AC3E}">
        <p14:creationId xmlns:p14="http://schemas.microsoft.com/office/powerpoint/2010/main" val="42048220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66237D9-2241-409C-41BF-EED717CBF9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0" y="307173"/>
            <a:ext cx="8610600" cy="1293028"/>
          </a:xfrm>
        </p:spPr>
        <p:txBody>
          <a:bodyPr/>
          <a:lstStyle/>
          <a:p>
            <a:r>
              <a:rPr lang="fr-FR" dirty="0"/>
              <a:t>Repas </a:t>
            </a:r>
            <a:r>
              <a:rPr lang="fr-FR" dirty="0" err="1"/>
              <a:t>villA’joie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EA33FB2-F506-3632-B490-41E8FB39C7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0989" y="1600202"/>
            <a:ext cx="11187952" cy="5061856"/>
          </a:xfrm>
        </p:spPr>
        <p:txBody>
          <a:bodyPr>
            <a:normAutofit fontScale="92500" lnSpcReduction="10000"/>
          </a:bodyPr>
          <a:lstStyle/>
          <a:p>
            <a:r>
              <a:rPr lang="fr-FR" sz="2800" dirty="0"/>
              <a:t>Déroulement </a:t>
            </a:r>
          </a:p>
          <a:p>
            <a:pPr lvl="1"/>
            <a:r>
              <a:rPr lang="fr-FR" sz="2800" dirty="0"/>
              <a:t>18h30  Spectacle « COMPOST » </a:t>
            </a:r>
            <a:r>
              <a:rPr lang="fr-FR" sz="2200" dirty="0"/>
              <a:t>proposé par le PNR des Monts d’Ardèche</a:t>
            </a:r>
          </a:p>
          <a:p>
            <a:pPr lvl="1"/>
            <a:endParaRPr lang="fr-FR" sz="2800" dirty="0"/>
          </a:p>
          <a:p>
            <a:pPr lvl="1"/>
            <a:r>
              <a:rPr lang="fr-FR" sz="2800" dirty="0"/>
              <a:t>19h30 </a:t>
            </a:r>
            <a:r>
              <a:rPr lang="fr-FR" sz="2800" dirty="0" err="1"/>
              <a:t>RepasJambalaya</a:t>
            </a:r>
            <a:r>
              <a:rPr lang="fr-FR" sz="2800" dirty="0"/>
              <a:t> </a:t>
            </a:r>
            <a:r>
              <a:rPr lang="fr-FR" sz="2400" b="1" dirty="0"/>
              <a:t> </a:t>
            </a:r>
            <a:r>
              <a:rPr lang="fr-FR" sz="2200" i="1" dirty="0"/>
              <a:t>plat emblématique de la Louisiane, </a:t>
            </a:r>
            <a:r>
              <a:rPr lang="fr-FR" sz="2200" i="1" dirty="0" err="1"/>
              <a:t>mélan-geant</a:t>
            </a:r>
            <a:r>
              <a:rPr lang="fr-FR" sz="2200" i="1" dirty="0"/>
              <a:t> riz, viandes, fruits de mer et légumes dans une préparation épicée</a:t>
            </a:r>
          </a:p>
          <a:p>
            <a:pPr lvl="2"/>
            <a:endParaRPr lang="fr-FR" sz="2400" b="1" dirty="0"/>
          </a:p>
          <a:p>
            <a:pPr marL="914400" lvl="2" indent="0">
              <a:buNone/>
            </a:pPr>
            <a:r>
              <a:rPr lang="fr-FR" sz="2400" i="1" dirty="0">
                <a:solidFill>
                  <a:srgbClr val="FF0000"/>
                </a:solidFill>
              </a:rPr>
              <a:t>Est-il possible d’avoir un tuyau d’eau tiré du garage jusqu’à la salle pour laver les poêles à paëlla (comme les autres années) ?</a:t>
            </a:r>
          </a:p>
          <a:p>
            <a:pPr marL="914400" lvl="2" indent="0">
              <a:buNone/>
            </a:pPr>
            <a:r>
              <a:rPr lang="fr-FR" sz="2400" i="1" dirty="0">
                <a:solidFill>
                  <a:srgbClr val="FF0000"/>
                </a:solidFill>
              </a:rPr>
              <a:t>+ Barrières autour du feu ?  (10 environs )</a:t>
            </a:r>
          </a:p>
          <a:p>
            <a:pPr marL="914400" lvl="2" indent="0">
              <a:buNone/>
            </a:pPr>
            <a:r>
              <a:rPr lang="fr-FR" sz="2400" i="1" dirty="0">
                <a:solidFill>
                  <a:srgbClr val="FF0000"/>
                </a:solidFill>
              </a:rPr>
              <a:t>+ Ramener grille et parpaings de la station d’épuration ?</a:t>
            </a:r>
          </a:p>
          <a:p>
            <a:pPr lvl="2"/>
            <a:endParaRPr lang="fr-FR" sz="2400" dirty="0"/>
          </a:p>
          <a:p>
            <a:pPr lvl="1"/>
            <a:r>
              <a:rPr lang="fr-FR" sz="2800" dirty="0"/>
              <a:t>Concert groupe  « Bachi Bouzouk » </a:t>
            </a:r>
          </a:p>
          <a:p>
            <a:pPr lvl="1"/>
            <a:endParaRPr lang="fr-FR" sz="2800" dirty="0"/>
          </a:p>
          <a:p>
            <a:pPr lvl="1"/>
            <a:r>
              <a:rPr lang="fr-FR" sz="2800" dirty="0"/>
              <a:t>Feux de la St Jean </a:t>
            </a:r>
            <a:r>
              <a:rPr lang="fr-FR" sz="2400" i="1" dirty="0">
                <a:solidFill>
                  <a:srgbClr val="FF0000"/>
                </a:solidFill>
              </a:rPr>
              <a:t>lieu idem années précédentes ?</a:t>
            </a:r>
          </a:p>
        </p:txBody>
      </p:sp>
    </p:spTree>
    <p:extLst>
      <p:ext uri="{BB962C8B-B14F-4D97-AF65-F5344CB8AC3E}">
        <p14:creationId xmlns:p14="http://schemas.microsoft.com/office/powerpoint/2010/main" val="4045703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6E3A169-3AC3-93F9-61CD-2ADDCAD09D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69771" y="0"/>
            <a:ext cx="8610600" cy="1293028"/>
          </a:xfrm>
        </p:spPr>
        <p:txBody>
          <a:bodyPr/>
          <a:lstStyle/>
          <a:p>
            <a:r>
              <a:rPr lang="fr-FR" dirty="0"/>
              <a:t>Spectacle COMPOST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6511685-1EFE-659C-6BA3-D256628194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264024"/>
            <a:ext cx="10820400" cy="5308575"/>
          </a:xfrm>
        </p:spPr>
        <p:txBody>
          <a:bodyPr>
            <a:normAutofit fontScale="92500" lnSpcReduction="20000"/>
          </a:bodyPr>
          <a:lstStyle/>
          <a:p>
            <a:r>
              <a:rPr lang="fr-FR" dirty="0"/>
              <a:t>Sur plus de 100 km, la collection d’œuvres d’art contemporain à ciel ouvert du PARTAGE DES EAUX dialogue avec les patrimoines naturels et culturels de la montagne ardéchoise. Les œuvres de Gilles Clément, Stéphane </a:t>
            </a:r>
            <a:r>
              <a:rPr lang="fr-FR" dirty="0" err="1"/>
              <a:t>Thidet</a:t>
            </a:r>
            <a:r>
              <a:rPr lang="fr-FR" dirty="0"/>
              <a:t>, Gloria Friedmann, Olivier Leroi, Felice Varini, </a:t>
            </a:r>
            <a:r>
              <a:rPr lang="fr-FR" dirty="0" err="1"/>
              <a:t>Kôichi</a:t>
            </a:r>
            <a:r>
              <a:rPr lang="fr-FR" dirty="0"/>
              <a:t> Kurita, HeHe et Henrique Oliveira, mais aussi des mires paysagères et des mobiliers design ponctuent le parcours. </a:t>
            </a:r>
            <a:br>
              <a:rPr lang="fr-FR" dirty="0"/>
            </a:br>
            <a:br>
              <a:rPr lang="fr-FR" dirty="0"/>
            </a:br>
            <a:r>
              <a:rPr lang="fr-FR" dirty="0"/>
              <a:t>En juin 2026, le parcours accueille la Keep Company et son spectacle "Compost" qui célèbre en acrobaties, humour et poésie la conscience de la vie sous toutes ses formes. Un spectacle à découvrir en famille et sans modération dans les villages et sur la ligne de partage des eaux...</a:t>
            </a:r>
          </a:p>
          <a:p>
            <a:endParaRPr lang="fr-FR" dirty="0"/>
          </a:p>
          <a:p>
            <a:pPr fontAlgn="base"/>
            <a:r>
              <a:rPr lang="fr-FR" b="1" u="sng" dirty="0"/>
              <a:t>Performance acrobatique </a:t>
            </a:r>
            <a:r>
              <a:rPr lang="fr-FR" dirty="0"/>
              <a:t>(20') + atelier de découverte de la biodiversité :</a:t>
            </a:r>
          </a:p>
          <a:p>
            <a:pPr marL="0" indent="0" fontAlgn="base">
              <a:buNone/>
            </a:pPr>
            <a:r>
              <a:rPr lang="fr-FR" dirty="0"/>
              <a:t>	Mercredi 17 juin face à l'Observatoire Hubert Reeves (Mars) à 15h</a:t>
            </a:r>
          </a:p>
          <a:p>
            <a:pPr marL="0" indent="0" fontAlgn="base">
              <a:buNone/>
            </a:pPr>
            <a:r>
              <a:rPr lang="fr-FR" dirty="0"/>
              <a:t>	Jeudi 18 juin à la Tour à eau (Sagnes-et-Goudoulet) à 18h30</a:t>
            </a:r>
          </a:p>
          <a:p>
            <a:pPr marL="0" indent="0">
              <a:buNone/>
            </a:pPr>
            <a:endParaRPr lang="fr-FR" dirty="0"/>
          </a:p>
          <a:p>
            <a:pPr fontAlgn="base"/>
            <a:r>
              <a:rPr lang="fr-FR" b="1" u="sng" dirty="0"/>
              <a:t>Spectacle :</a:t>
            </a:r>
          </a:p>
          <a:p>
            <a:pPr marL="0" indent="0" fontAlgn="base">
              <a:buNone/>
            </a:pPr>
            <a:r>
              <a:rPr lang="fr-FR" dirty="0"/>
              <a:t>	Vendredi 19 juin aux Estables à 18h30 dans le cadre de la Fête du village</a:t>
            </a:r>
          </a:p>
          <a:p>
            <a:pPr marL="0" indent="0" fontAlgn="base">
              <a:buNone/>
            </a:pPr>
            <a:r>
              <a:rPr lang="fr-FR" dirty="0"/>
              <a:t>	Samedi 20 juin à Sainte-Eulalie à 15h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892490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824B400-A734-55AC-7286-1E7A709525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Spectacle COMPOST</a:t>
            </a:r>
          </a:p>
        </p:txBody>
      </p:sp>
      <p:pic>
        <p:nvPicPr>
          <p:cNvPr id="5" name="Espace réservé du contenu 4" descr="Fiche Technique,&#10;&#10;Le contenu généré par l’IA peut être incorrect.">
            <a:extLst>
              <a:ext uri="{FF2B5EF4-FFF2-40B4-BE49-F238E27FC236}">
                <a16:creationId xmlns:a16="http://schemas.microsoft.com/office/drawing/2014/main" id="{68D9A8D1-BA2E-C4C6-23CD-DBE91BE432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3211" y="347075"/>
            <a:ext cx="3615481" cy="1991863"/>
          </a:xfrm>
          <a:prstGeom prst="rect">
            <a:avLst/>
          </a:prstGeom>
        </p:spPr>
      </p:pic>
      <p:pic>
        <p:nvPicPr>
          <p:cNvPr id="7" name="Image 6" descr="The image depicts a rural landscape with a farm field, a few buildings, a road intersection, and some directional arrows indicating various locations.&#10;&#10;Le contenu généré par l’IA peut être incorrect.">
            <a:extLst>
              <a:ext uri="{FF2B5EF4-FFF2-40B4-BE49-F238E27FC236}">
                <a16:creationId xmlns:a16="http://schemas.microsoft.com/office/drawing/2014/main" id="{39CC6026-9BD6-94E7-F719-4894232397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831" y="2474700"/>
            <a:ext cx="3907162" cy="3400678"/>
          </a:xfrm>
          <a:prstGeom prst="rect">
            <a:avLst/>
          </a:prstGeom>
        </p:spPr>
      </p:pic>
      <p:pic>
        <p:nvPicPr>
          <p:cNvPr id="9" name="Image 8" descr="The image shows a peaceful rural landscape with a grassy field, a wooden bench, and a pathway leading into a scenic, forested area under a partly cloudy sky.&#10;&#10;Le contenu généré par l’IA peut être incorrect.">
            <a:extLst>
              <a:ext uri="{FF2B5EF4-FFF2-40B4-BE49-F238E27FC236}">
                <a16:creationId xmlns:a16="http://schemas.microsoft.com/office/drawing/2014/main" id="{247E5B67-388E-6F98-13A0-19F231A840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32555" y="2551048"/>
            <a:ext cx="4671252" cy="3340066"/>
          </a:xfrm>
          <a:prstGeom prst="rect">
            <a:avLst/>
          </a:prstGeom>
        </p:spPr>
      </p:pic>
      <p:sp>
        <p:nvSpPr>
          <p:cNvPr id="10" name="Organigramme : Connecteur 9">
            <a:extLst>
              <a:ext uri="{FF2B5EF4-FFF2-40B4-BE49-F238E27FC236}">
                <a16:creationId xmlns:a16="http://schemas.microsoft.com/office/drawing/2014/main" id="{A31080F8-1C91-D889-5F14-1D1C9A6CB6CF}"/>
              </a:ext>
            </a:extLst>
          </p:cNvPr>
          <p:cNvSpPr/>
          <p:nvPr/>
        </p:nvSpPr>
        <p:spPr>
          <a:xfrm>
            <a:off x="3090235" y="4074465"/>
            <a:ext cx="718457" cy="715249"/>
          </a:xfrm>
          <a:prstGeom prst="flowChartConnector">
            <a:avLst/>
          </a:prstGeom>
          <a:solidFill>
            <a:schemeClr val="accent1">
              <a:alpha val="21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2" name="Connecteur droit avec flèche 11">
            <a:extLst>
              <a:ext uri="{FF2B5EF4-FFF2-40B4-BE49-F238E27FC236}">
                <a16:creationId xmlns:a16="http://schemas.microsoft.com/office/drawing/2014/main" id="{098CB2E7-8EA6-2DEF-9187-46AB33ED1667}"/>
              </a:ext>
            </a:extLst>
          </p:cNvPr>
          <p:cNvCxnSpPr>
            <a:cxnSpLocks/>
            <a:stCxn id="10" idx="6"/>
          </p:cNvCxnSpPr>
          <p:nvPr/>
        </p:nvCxnSpPr>
        <p:spPr>
          <a:xfrm flipV="1">
            <a:off x="3808692" y="4432089"/>
            <a:ext cx="3188705" cy="1"/>
          </a:xfrm>
          <a:prstGeom prst="straightConnector1">
            <a:avLst/>
          </a:prstGeom>
          <a:ln w="66675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ZoneTexte 13">
            <a:extLst>
              <a:ext uri="{FF2B5EF4-FFF2-40B4-BE49-F238E27FC236}">
                <a16:creationId xmlns:a16="http://schemas.microsoft.com/office/drawing/2014/main" id="{901D482E-43F6-80A0-362C-5B99A573CC62}"/>
              </a:ext>
            </a:extLst>
          </p:cNvPr>
          <p:cNvSpPr txBox="1"/>
          <p:nvPr/>
        </p:nvSpPr>
        <p:spPr>
          <a:xfrm>
            <a:off x="4441371" y="3429000"/>
            <a:ext cx="193765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/>
              <a:t>Choix des artistes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ECB6F841-EAE0-4A9A-BE72-62DC1355739E}"/>
              </a:ext>
            </a:extLst>
          </p:cNvPr>
          <p:cNvSpPr txBox="1"/>
          <p:nvPr/>
        </p:nvSpPr>
        <p:spPr>
          <a:xfrm>
            <a:off x="2784182" y="6011140"/>
            <a:ext cx="7924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i="1" dirty="0">
                <a:solidFill>
                  <a:srgbClr val="FF0000"/>
                </a:solidFill>
              </a:rPr>
              <a:t>Est-il possible de passer un coup de tondeuse quelques jours avant la représentation ?</a:t>
            </a:r>
          </a:p>
        </p:txBody>
      </p:sp>
    </p:spTree>
    <p:extLst>
      <p:ext uri="{BB962C8B-B14F-4D97-AF65-F5344CB8AC3E}">
        <p14:creationId xmlns:p14="http://schemas.microsoft.com/office/powerpoint/2010/main" val="4271818538"/>
      </p:ext>
    </p:extLst>
  </p:cSld>
  <p:clrMapOvr>
    <a:masterClrMapping/>
  </p:clrMapOvr>
</p:sld>
</file>

<file path=ppt/theme/theme1.xml><?xml version="1.0" encoding="utf-8"?>
<a:theme xmlns:a="http://schemas.openxmlformats.org/drawingml/2006/main" name="Traînée de condensation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{6E6C9E21-EE8C-4001-8389-1E8E3C92CD43}TF49310879-45c6-4d72-870a-c20bc0dca332625daa2d-d29620305607</Template>
  <TotalTime>0</TotalTime>
  <Words>322</Words>
  <Application>Microsoft Office PowerPoint</Application>
  <PresentationFormat>Grand écran</PresentationFormat>
  <Paragraphs>29</Paragraphs>
  <Slides>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7" baseType="lpstr">
      <vt:lpstr>Arial</vt:lpstr>
      <vt:lpstr>Century Gothic</vt:lpstr>
      <vt:lpstr>Traînée de condensation</vt:lpstr>
      <vt:lpstr>Repas villA’JOIE</vt:lpstr>
      <vt:lpstr>Repas villA’joie</vt:lpstr>
      <vt:lpstr>Spectacle COMPOST</vt:lpstr>
      <vt:lpstr>Spectacle COMPOST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gilles RANNOU</dc:creator>
  <cp:lastModifiedBy>gilles RANNOU</cp:lastModifiedBy>
  <cp:revision>5</cp:revision>
  <dcterms:created xsi:type="dcterms:W3CDTF">2026-05-16T18:50:47Z</dcterms:created>
  <dcterms:modified xsi:type="dcterms:W3CDTF">2026-05-17T07:32:50Z</dcterms:modified>
</cp:coreProperties>
</file>